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8" r:id="rId5"/>
    <p:sldId id="263" r:id="rId6"/>
    <p:sldId id="260" r:id="rId7"/>
    <p:sldId id="262"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8" d="100"/>
          <a:sy n="28" d="100"/>
        </p:scale>
        <p:origin x="686"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Tree>
    <p:extLst>
      <p:ext uri="{BB962C8B-B14F-4D97-AF65-F5344CB8AC3E}">
        <p14:creationId xmlns:p14="http://schemas.microsoft.com/office/powerpoint/2010/main" val="47584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BE6DA4-FE9B-4270-BBB4-6FA7F193114F}" type="datetimeFigureOut">
              <a:rPr lang="ru-RU" smtClean="0"/>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17796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BE6DA4-FE9B-4270-BBB4-6FA7F193114F}" type="datetimeFigureOut">
              <a:rPr lang="ru-RU" smtClean="0"/>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146539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4387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ABE6DA4-FE9B-4270-BBB4-6FA7F193114F}" type="datetimeFigureOut">
              <a:rPr lang="ru-RU" smtClean="0"/>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104169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ABE6DA4-FE9B-4270-BBB4-6FA7F193114F}" type="datetimeFigureOut">
              <a:rPr lang="ru-RU" smtClean="0"/>
              <a:t>05.05.2023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268318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ABE6DA4-FE9B-4270-BBB4-6FA7F193114F}" type="datetimeFigureOut">
              <a:rPr lang="ru-RU" smtClean="0"/>
              <a:t>05.05.2023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230882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ABE6DA4-FE9B-4270-BBB4-6FA7F193114F}" type="datetimeFigureOut">
              <a:rPr lang="ru-RU" smtClean="0"/>
              <a:t>05.05.2023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240351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BE6DA4-FE9B-4270-BBB4-6FA7F193114F}" type="datetimeFigureOut">
              <a:rPr lang="ru-RU" smtClean="0"/>
              <a:t>05.05.2023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318394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ABE6DA4-FE9B-4270-BBB4-6FA7F193114F}" type="datetimeFigureOut">
              <a:rPr lang="ru-RU" smtClean="0"/>
              <a:t>05.05.2023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189172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ABE6DA4-FE9B-4270-BBB4-6FA7F193114F}" type="datetimeFigureOut">
              <a:rPr lang="ru-RU" smtClean="0"/>
              <a:t>05.05.2023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4BD775-B50B-4D50-B117-A224F7E66368}" type="slidenum">
              <a:rPr lang="ru-RU" smtClean="0"/>
              <a:t>‹#›</a:t>
            </a:fld>
            <a:endParaRPr lang="ru-RU"/>
          </a:p>
        </p:txBody>
      </p:sp>
    </p:spTree>
    <p:extLst>
      <p:ext uri="{BB962C8B-B14F-4D97-AF65-F5344CB8AC3E}">
        <p14:creationId xmlns:p14="http://schemas.microsoft.com/office/powerpoint/2010/main" val="10587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6DA4-FE9B-4270-BBB4-6FA7F193114F}" type="datetimeFigureOut">
              <a:rPr lang="ru-RU" smtClean="0"/>
              <a:t>05.05.2023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BD775-B50B-4D50-B117-A224F7E66368}" type="slidenum">
              <a:rPr lang="ru-RU" smtClean="0"/>
              <a:t>‹#›</a:t>
            </a:fld>
            <a:endParaRPr lang="ru-RU"/>
          </a:p>
        </p:txBody>
      </p:sp>
    </p:spTree>
    <p:extLst>
      <p:ext uri="{BB962C8B-B14F-4D97-AF65-F5344CB8AC3E}">
        <p14:creationId xmlns:p14="http://schemas.microsoft.com/office/powerpoint/2010/main" val="334030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004" y="1412776"/>
            <a:ext cx="9144000" cy="1470025"/>
          </a:xfrm>
        </p:spPr>
        <p:txBody>
          <a:bodyPr>
            <a:normAutofit fontScale="90000"/>
          </a:bodyPr>
          <a:lstStyle/>
          <a:p>
            <a:pPr marL="447675" lvl="0" indent="-382588" algn="l" eaLnBrk="0" fontAlgn="base" hangingPunct="0">
              <a:spcAft>
                <a:spcPct val="0"/>
              </a:spcAft>
            </a:pPr>
            <a:br>
              <a:rPr lang="ru-RU" sz="3000" dirty="0">
                <a:solidFill>
                  <a:prstClr val="white"/>
                </a:solidFill>
                <a:latin typeface="Century Gothic"/>
                <a:ea typeface="+mn-ea"/>
                <a:cs typeface="+mn-cs"/>
              </a:rPr>
            </a:br>
            <a:r>
              <a:rPr lang="ru-RU" sz="3000" dirty="0">
                <a:solidFill>
                  <a:prstClr val="white"/>
                </a:solidFill>
                <a:latin typeface="Century Gothic"/>
                <a:ea typeface="+mn-ea"/>
                <a:cs typeface="+mn-cs"/>
              </a:rPr>
              <a:t>         </a:t>
            </a:r>
            <a:r>
              <a:rPr lang="ru-RU" sz="3000" b="1" dirty="0">
                <a:solidFill>
                  <a:prstClr val="white"/>
                </a:solidFill>
                <a:latin typeface="Century Gothic"/>
                <a:ea typeface="+mn-ea"/>
                <a:cs typeface="+mn-cs"/>
              </a:rPr>
              <a:t>Презентация к занятию кружка        </a:t>
            </a:r>
            <a:r>
              <a:rPr lang="ru-RU" sz="2700" b="1" dirty="0">
                <a:solidFill>
                  <a:prstClr val="white"/>
                </a:solidFill>
                <a:effectLst>
                  <a:outerShdw blurRad="38100" dist="38100" dir="2700000" algn="tl">
                    <a:srgbClr val="000000">
                      <a:alpha val="43137"/>
                    </a:srgbClr>
                  </a:outerShdw>
                </a:effectLst>
                <a:latin typeface="Century Gothic"/>
                <a:ea typeface="+mn-ea"/>
                <a:cs typeface="+mn-cs"/>
              </a:rPr>
              <a:t>«Традиционная  культура кубанского казачества»</a:t>
            </a:r>
            <a:br>
              <a:rPr lang="ru-RU" sz="2700" b="1" dirty="0">
                <a:solidFill>
                  <a:prstClr val="white"/>
                </a:solidFill>
                <a:effectLst>
                  <a:outerShdw blurRad="38100" dist="38100" dir="2700000" algn="tl">
                    <a:srgbClr val="000000">
                      <a:alpha val="43137"/>
                    </a:srgbClr>
                  </a:outerShdw>
                </a:effectLst>
                <a:latin typeface="Century Gothic"/>
                <a:ea typeface="+mn-ea"/>
                <a:cs typeface="+mn-cs"/>
              </a:rPr>
            </a:br>
            <a:r>
              <a:rPr lang="ru-RU" sz="3000" b="1" dirty="0">
                <a:solidFill>
                  <a:prstClr val="white"/>
                </a:solidFill>
                <a:latin typeface="Century Gothic"/>
                <a:ea typeface="+mn-ea"/>
                <a:cs typeface="+mn-cs"/>
              </a:rPr>
              <a:t>                                   на тему</a:t>
            </a:r>
            <a:br>
              <a:rPr lang="ru-RU" sz="3000" b="1" dirty="0">
                <a:solidFill>
                  <a:prstClr val="white"/>
                </a:solidFill>
                <a:latin typeface="Century Gothic"/>
                <a:ea typeface="+mn-ea"/>
                <a:cs typeface="+mn-cs"/>
              </a:rPr>
            </a:br>
            <a:r>
              <a:rPr lang="ru-RU" sz="3000" b="1" dirty="0">
                <a:solidFill>
                  <a:prstClr val="white"/>
                </a:solidFill>
                <a:latin typeface="Century Gothic"/>
                <a:ea typeface="+mn-ea"/>
                <a:cs typeface="+mn-cs"/>
              </a:rPr>
              <a:t>                   </a:t>
            </a:r>
            <a:endParaRPr lang="ru-RU" dirty="0"/>
          </a:p>
        </p:txBody>
      </p:sp>
      <p:sp>
        <p:nvSpPr>
          <p:cNvPr id="3" name="Подзаголовок 2"/>
          <p:cNvSpPr>
            <a:spLocks noGrp="1"/>
          </p:cNvSpPr>
          <p:nvPr>
            <p:ph type="subTitle" idx="1"/>
          </p:nvPr>
        </p:nvSpPr>
        <p:spPr>
          <a:xfrm>
            <a:off x="1475656" y="2996952"/>
            <a:ext cx="6400800" cy="1752600"/>
          </a:xfrm>
        </p:spPr>
        <p:txBody>
          <a:bodyPr>
            <a:normAutofit/>
          </a:bodyPr>
          <a:lstStyle/>
          <a:p>
            <a:r>
              <a:rPr lang="ru-RU" sz="4000" b="1" dirty="0">
                <a:solidFill>
                  <a:schemeClr val="bg1"/>
                </a:solidFill>
                <a:effectLst>
                  <a:outerShdw blurRad="38100" dist="38100" dir="2700000" algn="tl">
                    <a:srgbClr val="000000">
                      <a:alpha val="43137"/>
                    </a:srgbClr>
                  </a:outerShdw>
                </a:effectLst>
              </a:rPr>
              <a:t>«Казачий конь»</a:t>
            </a:r>
          </a:p>
        </p:txBody>
      </p:sp>
      <p:sp>
        <p:nvSpPr>
          <p:cNvPr id="4" name="Прямоугольник 3"/>
          <p:cNvSpPr/>
          <p:nvPr/>
        </p:nvSpPr>
        <p:spPr>
          <a:xfrm>
            <a:off x="539552" y="260648"/>
            <a:ext cx="8136904" cy="1477328"/>
          </a:xfrm>
          <a:prstGeom prst="rect">
            <a:avLst/>
          </a:prstGeom>
        </p:spPr>
        <p:txBody>
          <a:bodyPr wrap="square">
            <a:spAutoFit/>
          </a:bodyPr>
          <a:lstStyle/>
          <a:p>
            <a:pPr algn="ctr"/>
            <a:r>
              <a:rPr lang="ru-RU" b="1" dirty="0"/>
              <a:t>Муниципальное бюджетное общеобразовательное учреждение основная общеобразовательная школа № 11 имени Героя Советского Союза Николая Кирилловича Пархоменко хутора Маевского муниципального образования Славянский район</a:t>
            </a:r>
            <a:br>
              <a:rPr lang="ru-RU" sz="1300" b="1" dirty="0">
                <a:solidFill>
                  <a:prstClr val="white"/>
                </a:solidFill>
                <a:latin typeface="Century Gothic"/>
                <a:ea typeface="+mj-ea"/>
                <a:cs typeface="+mj-cs"/>
              </a:rPr>
            </a:br>
            <a:endParaRPr lang="ru-RU" dirty="0"/>
          </a:p>
        </p:txBody>
      </p:sp>
      <p:pic>
        <p:nvPicPr>
          <p:cNvPr id="1026" name="Picture 2" descr="C:\Users\Админ\Downloads\шаблоны тпрезентаций\кнь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3861048"/>
            <a:ext cx="1944216" cy="23159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32040" y="4695841"/>
            <a:ext cx="3672408" cy="923330"/>
          </a:xfrm>
          <a:prstGeom prst="rect">
            <a:avLst/>
          </a:prstGeom>
        </p:spPr>
        <p:txBody>
          <a:bodyPr wrap="square">
            <a:spAutoFit/>
          </a:bodyPr>
          <a:lstStyle/>
          <a:p>
            <a:pPr>
              <a:spcBef>
                <a:spcPct val="0"/>
              </a:spcBef>
              <a:buFont typeface="Wingdings 2" pitchFamily="18" charset="2"/>
              <a:buNone/>
            </a:pPr>
            <a:r>
              <a:rPr lang="ru-RU" b="1" dirty="0">
                <a:solidFill>
                  <a:schemeClr val="bg1"/>
                </a:solidFill>
              </a:rPr>
              <a:t>Подготовила: </a:t>
            </a:r>
          </a:p>
          <a:p>
            <a:pPr>
              <a:spcBef>
                <a:spcPct val="0"/>
              </a:spcBef>
              <a:buFont typeface="Wingdings 2" pitchFamily="18" charset="2"/>
              <a:buNone/>
            </a:pPr>
            <a:r>
              <a:rPr lang="ru-RU" b="1" dirty="0">
                <a:solidFill>
                  <a:schemeClr val="bg1"/>
                </a:solidFill>
              </a:rPr>
              <a:t>Субботина Наталья Борисовна, учитель начальных классов</a:t>
            </a:r>
          </a:p>
        </p:txBody>
      </p:sp>
    </p:spTree>
    <p:extLst>
      <p:ext uri="{BB962C8B-B14F-4D97-AF65-F5344CB8AC3E}">
        <p14:creationId xmlns:p14="http://schemas.microsoft.com/office/powerpoint/2010/main" val="82987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chemeClr val="bg1"/>
                </a:solidFill>
                <a:effectLst>
                  <a:outerShdw blurRad="38100" dist="38100" dir="2700000" algn="tl">
                    <a:srgbClr val="000000">
                      <a:alpha val="43137"/>
                    </a:srgbClr>
                  </a:outerShdw>
                </a:effectLst>
              </a:rPr>
              <a:t>Иппотерапия</a:t>
            </a:r>
            <a:r>
              <a:rPr lang="ru-RU" dirty="0">
                <a:solidFill>
                  <a:schemeClr val="bg1"/>
                </a:solidFill>
                <a:effectLst>
                  <a:outerShdw blurRad="38100" dist="38100" dir="2700000" algn="tl">
                    <a:srgbClr val="000000">
                      <a:alpha val="43137"/>
                    </a:srgbClr>
                  </a:outerShdw>
                </a:effectLst>
              </a:rPr>
              <a:t> – метод реабилитации с помощью лошади.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31900060"/>
              </p:ext>
            </p:extLst>
          </p:nvPr>
        </p:nvGraphicFramePr>
        <p:xfrm>
          <a:off x="487558" y="1484784"/>
          <a:ext cx="8219256" cy="1584960"/>
        </p:xfrm>
        <a:graphic>
          <a:graphicData uri="http://schemas.openxmlformats.org/drawingml/2006/table">
            <a:tbl>
              <a:tblPr firstRow="1" bandRow="1">
                <a:tableStyleId>{5C22544A-7EE6-4342-B048-85BDC9FD1C3A}</a:tableStyleId>
              </a:tblPr>
              <a:tblGrid>
                <a:gridCol w="8219256">
                  <a:extLst>
                    <a:ext uri="{9D8B030D-6E8A-4147-A177-3AD203B41FA5}">
                      <a16:colId xmlns:a16="http://schemas.microsoft.com/office/drawing/2014/main" val="20000"/>
                    </a:ext>
                  </a:extLst>
                </a:gridCol>
              </a:tblGrid>
              <a:tr h="1268328">
                <a:tc>
                  <a:txBody>
                    <a:bodyPr/>
                    <a:lstStyle/>
                    <a:p>
                      <a:pPr algn="ctr"/>
                      <a:r>
                        <a:rPr lang="ru-RU" sz="2000" dirty="0"/>
                        <a:t>Лечебная верховая езда </a:t>
                      </a:r>
                    </a:p>
                    <a:p>
                      <a:pPr algn="ctr"/>
                      <a:r>
                        <a:rPr lang="ru-RU" sz="2000" dirty="0"/>
                        <a:t>(</a:t>
                      </a:r>
                      <a:r>
                        <a:rPr lang="ru-RU" sz="2000" u="sng" dirty="0" err="1">
                          <a:effectLst>
                            <a:outerShdw blurRad="38100" dist="38100" dir="2700000" algn="tl">
                              <a:srgbClr val="000000">
                                <a:alpha val="43137"/>
                              </a:srgbClr>
                            </a:outerShdw>
                          </a:effectLst>
                        </a:rPr>
                        <a:t>иппотерапия</a:t>
                      </a:r>
                      <a:r>
                        <a:rPr lang="ru-RU" sz="2000" dirty="0">
                          <a:effectLst>
                            <a:outerShdw blurRad="38100" dist="38100" dir="2700000" algn="tl">
                              <a:srgbClr val="000000">
                                <a:alpha val="43137"/>
                              </a:srgbClr>
                            </a:outerShdw>
                          </a:effectLst>
                        </a:rPr>
                        <a:t> </a:t>
                      </a:r>
                      <a:r>
                        <a:rPr lang="ru-RU" sz="2000" dirty="0"/>
                        <a:t>- в переводе с греческого, "лечение лошадью") </a:t>
                      </a:r>
                    </a:p>
                    <a:p>
                      <a:r>
                        <a:rPr lang="ru-RU" sz="2000" dirty="0"/>
                        <a:t>- Она необходима детям, у которых очень серьезные проблемы здоровья (зрение, слух, ДЦП, болезнь Дауна, не ходячие дети и др.)</a:t>
                      </a:r>
                    </a:p>
                    <a:p>
                      <a:endParaRPr lang="ru-RU" dirty="0"/>
                    </a:p>
                  </a:txBody>
                  <a:tcPr/>
                </a:tc>
                <a:extLst>
                  <a:ext uri="{0D108BD9-81ED-4DB2-BD59-A6C34878D82A}">
                    <a16:rowId xmlns:a16="http://schemas.microsoft.com/office/drawing/2014/main" val="10000"/>
                  </a:ext>
                </a:extLst>
              </a:tr>
            </a:tbl>
          </a:graphicData>
        </a:graphic>
      </p:graphicFrame>
      <p:pic>
        <p:nvPicPr>
          <p:cNvPr id="5122" name="Picture 2" descr="C:\Users\Админ\Downloads\шаблоны тпрезентаций\l125325828789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79505" y="3140968"/>
            <a:ext cx="4575338" cy="304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Админ\Downloads\шаблоны тпрезентаций\hippotherap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9512" y="3140968"/>
            <a:ext cx="4094778" cy="304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effectLst>
                  <a:outerShdw blurRad="38100" dist="38100" dir="2700000" algn="tl">
                    <a:srgbClr val="000000">
                      <a:alpha val="43137"/>
                    </a:srgbClr>
                  </a:outerShdw>
                </a:effectLst>
              </a:rPr>
              <a:t>          Викторина «Наш друг»</a:t>
            </a:r>
          </a:p>
        </p:txBody>
      </p:sp>
      <p:sp>
        <p:nvSpPr>
          <p:cNvPr id="3" name="Объект 2"/>
          <p:cNvSpPr>
            <a:spLocks noGrp="1"/>
          </p:cNvSpPr>
          <p:nvPr>
            <p:ph idx="1"/>
          </p:nvPr>
        </p:nvSpPr>
        <p:spPr/>
        <p:txBody>
          <a:bodyPr>
            <a:normAutofit fontScale="62500" lnSpcReduction="20000"/>
          </a:bodyPr>
          <a:lstStyle/>
          <a:p>
            <a:pPr marL="0" indent="0">
              <a:buNone/>
            </a:pPr>
            <a:r>
              <a:rPr lang="ru-RU" dirty="0"/>
              <a:t>1. Аллюры — это виды естественных движений лошади. Назовите основные виды (</a:t>
            </a:r>
            <a:r>
              <a:rPr lang="ru-RU" b="1" dirty="0">
                <a:solidFill>
                  <a:srgbClr val="FF0000"/>
                </a:solidFill>
              </a:rPr>
              <a:t>Шаг, рысь, галоп</a:t>
            </a:r>
            <a:r>
              <a:rPr lang="ru-RU" dirty="0"/>
              <a:t>)</a:t>
            </a:r>
          </a:p>
          <a:p>
            <a:pPr marL="0" indent="0">
              <a:buNone/>
            </a:pPr>
            <a:r>
              <a:rPr lang="ru-RU" dirty="0"/>
              <a:t>2. Помещение для лошадей (</a:t>
            </a:r>
            <a:r>
              <a:rPr lang="ru-RU" b="1" dirty="0">
                <a:solidFill>
                  <a:schemeClr val="accent4"/>
                </a:solidFill>
              </a:rPr>
              <a:t>Конюшня</a:t>
            </a:r>
            <a:r>
              <a:rPr lang="ru-RU" dirty="0"/>
              <a:t>).</a:t>
            </a:r>
          </a:p>
          <a:p>
            <a:pPr marL="0" indent="0">
              <a:buNone/>
            </a:pPr>
            <a:r>
              <a:rPr lang="ru-RU" dirty="0"/>
              <a:t>3. Длинные волосы на шее лошади (</a:t>
            </a:r>
            <a:r>
              <a:rPr lang="ru-RU" b="1" dirty="0">
                <a:solidFill>
                  <a:srgbClr val="FF0000"/>
                </a:solidFill>
              </a:rPr>
              <a:t>Грива</a:t>
            </a:r>
            <a:r>
              <a:rPr lang="ru-RU" dirty="0"/>
              <a:t>).</a:t>
            </a:r>
          </a:p>
          <a:p>
            <a:pPr marL="0" indent="0">
              <a:buNone/>
            </a:pPr>
            <a:r>
              <a:rPr lang="ru-RU" dirty="0"/>
              <a:t>4. Цвет шерсти у лошадей. (</a:t>
            </a:r>
            <a:r>
              <a:rPr lang="ru-RU" b="1" dirty="0">
                <a:solidFill>
                  <a:schemeClr val="accent4"/>
                </a:solidFill>
              </a:rPr>
              <a:t>Масть</a:t>
            </a:r>
            <a:r>
              <a:rPr lang="ru-RU" dirty="0"/>
              <a:t>).</a:t>
            </a:r>
          </a:p>
          <a:p>
            <a:pPr marL="0" indent="0">
              <a:buNone/>
            </a:pPr>
            <a:r>
              <a:rPr lang="ru-RU" dirty="0"/>
              <a:t>5. Масть рыжей лошади с черным хвостом и гривой (</a:t>
            </a:r>
            <a:r>
              <a:rPr lang="ru-RU" b="1" dirty="0">
                <a:solidFill>
                  <a:srgbClr val="FF0000"/>
                </a:solidFill>
              </a:rPr>
              <a:t>Гнедая</a:t>
            </a:r>
            <a:r>
              <a:rPr lang="ru-RU" dirty="0"/>
              <a:t>).</a:t>
            </a:r>
          </a:p>
          <a:p>
            <a:pPr marL="0" indent="0">
              <a:buNone/>
            </a:pPr>
            <a:r>
              <a:rPr lang="ru-RU" dirty="0"/>
              <a:t>6. Какие породы лошадей вы знаете? (</a:t>
            </a:r>
            <a:r>
              <a:rPr lang="ru-RU" b="1" dirty="0">
                <a:solidFill>
                  <a:schemeClr val="accent4"/>
                </a:solidFill>
              </a:rPr>
              <a:t>Ахалтекинская; кабардинская; арабская; терская; донская; владимирская; буденновская</a:t>
            </a:r>
            <a:r>
              <a:rPr lang="ru-RU" dirty="0"/>
              <a:t>.)</a:t>
            </a:r>
          </a:p>
          <a:p>
            <a:pPr marL="0" indent="0">
              <a:buNone/>
            </a:pPr>
            <a:r>
              <a:rPr lang="ru-RU" dirty="0"/>
              <a:t>7. Аллюр - это ход лошади. Выделяют шаг, рысь, галоп. Как называется аллюр, когда лошадь делает пробежку со скоростью 36-54 км/час? (</a:t>
            </a:r>
            <a:r>
              <a:rPr lang="ru-RU" b="1" dirty="0">
                <a:solidFill>
                  <a:srgbClr val="FF0000"/>
                </a:solidFill>
              </a:rPr>
              <a:t>Галоп</a:t>
            </a:r>
            <a:r>
              <a:rPr lang="ru-RU" dirty="0"/>
              <a:t>).</a:t>
            </a:r>
          </a:p>
          <a:p>
            <a:pPr marL="0" indent="0">
              <a:buNone/>
            </a:pPr>
            <a:r>
              <a:rPr lang="ru-RU" dirty="0"/>
              <a:t>8. Ремни, веревки для управления лошадью (</a:t>
            </a:r>
            <a:r>
              <a:rPr lang="ru-RU" b="1" dirty="0">
                <a:solidFill>
                  <a:schemeClr val="accent4"/>
                </a:solidFill>
              </a:rPr>
              <a:t>Вожжи</a:t>
            </a:r>
            <a:r>
              <a:rPr lang="ru-RU" dirty="0"/>
              <a:t>).</a:t>
            </a:r>
          </a:p>
          <a:p>
            <a:pPr marL="0" indent="0">
              <a:buNone/>
            </a:pPr>
            <a:r>
              <a:rPr lang="ru-RU" dirty="0"/>
              <a:t>9. Общее название конного транспорта (</a:t>
            </a:r>
            <a:r>
              <a:rPr lang="ru-RU" b="1" dirty="0">
                <a:solidFill>
                  <a:srgbClr val="FF0000"/>
                </a:solidFill>
              </a:rPr>
              <a:t>Гужевой</a:t>
            </a:r>
            <a:r>
              <a:rPr lang="ru-RU" dirty="0"/>
              <a:t>).</a:t>
            </a:r>
          </a:p>
          <a:p>
            <a:pPr marL="0" indent="0">
              <a:buNone/>
            </a:pPr>
            <a:r>
              <a:rPr lang="ru-RU" dirty="0"/>
              <a:t>10. Наука о лошадях </a:t>
            </a:r>
            <a:r>
              <a:rPr lang="ru-RU" b="1" dirty="0">
                <a:solidFill>
                  <a:schemeClr val="accent4"/>
                </a:solidFill>
              </a:rPr>
              <a:t>(Гиппология</a:t>
            </a:r>
            <a:r>
              <a:rPr lang="ru-RU" dirty="0"/>
              <a:t>)</a:t>
            </a:r>
          </a:p>
          <a:p>
            <a:pPr marL="0" indent="0">
              <a:buNone/>
            </a:pPr>
            <a:r>
              <a:rPr lang="ru-RU" dirty="0"/>
              <a:t>11. Лечебная верховая езда (</a:t>
            </a:r>
            <a:r>
              <a:rPr lang="ru-RU" b="1" dirty="0" err="1">
                <a:solidFill>
                  <a:srgbClr val="FF0000"/>
                </a:solidFill>
              </a:rPr>
              <a:t>Иппотерапия</a:t>
            </a:r>
            <a:r>
              <a:rPr lang="ru-RU" dirty="0"/>
              <a:t>)</a:t>
            </a:r>
          </a:p>
          <a:p>
            <a:pPr marL="0" indent="0">
              <a:buNone/>
            </a:pPr>
            <a:endParaRPr lang="ru-RU"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4853"/>
            <a:ext cx="1656184" cy="15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84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spcBef>
                <a:spcPct val="20000"/>
              </a:spcBef>
            </a:pPr>
            <a:r>
              <a:rPr lang="ru-RU" sz="4000" b="1" dirty="0">
                <a:solidFill>
                  <a:prstClr val="white"/>
                </a:solidFill>
                <a:effectLst>
                  <a:outerShdw blurRad="38100" dist="38100" dir="2700000" algn="tl">
                    <a:srgbClr val="000000">
                      <a:alpha val="43137"/>
                    </a:srgbClr>
                  </a:outerShdw>
                </a:effectLst>
                <a:ea typeface="+mn-ea"/>
                <a:cs typeface="+mn-cs"/>
              </a:rPr>
              <a:t>Тема: « Казачий конь»</a:t>
            </a:r>
          </a:p>
        </p:txBody>
      </p:sp>
      <p:sp>
        <p:nvSpPr>
          <p:cNvPr id="3" name="Объект 2"/>
          <p:cNvSpPr>
            <a:spLocks noGrp="1"/>
          </p:cNvSpPr>
          <p:nvPr>
            <p:ph idx="1"/>
          </p:nvPr>
        </p:nvSpPr>
        <p:spPr/>
        <p:txBody>
          <a:bodyPr/>
          <a:lstStyle/>
          <a:p>
            <a:pPr marL="0" indent="0" algn="ctr">
              <a:buNone/>
            </a:pPr>
            <a:r>
              <a:rPr lang="ru-RU" sz="2800" b="1" dirty="0">
                <a:solidFill>
                  <a:srgbClr val="00B050"/>
                </a:solidFill>
              </a:rPr>
              <a:t>Быть может, мы судьбу не выбираем,</a:t>
            </a:r>
          </a:p>
          <a:p>
            <a:pPr marL="0" indent="0" algn="ctr">
              <a:buNone/>
            </a:pPr>
            <a:r>
              <a:rPr lang="ru-RU" sz="2800" b="1" dirty="0">
                <a:solidFill>
                  <a:srgbClr val="00B050"/>
                </a:solidFill>
              </a:rPr>
              <a:t>И свыше дан огонь Души моей.</a:t>
            </a:r>
          </a:p>
          <a:p>
            <a:pPr marL="0" indent="0" algn="ctr">
              <a:buNone/>
            </a:pPr>
            <a:r>
              <a:rPr lang="ru-RU" sz="2800" b="1" dirty="0">
                <a:solidFill>
                  <a:srgbClr val="00B050"/>
                </a:solidFill>
              </a:rPr>
              <a:t>Прости, Господь, но мне не надо рая,</a:t>
            </a:r>
          </a:p>
          <a:p>
            <a:pPr marL="0" indent="0" algn="ctr">
              <a:buNone/>
            </a:pPr>
            <a:r>
              <a:rPr lang="ru-RU" sz="2800" b="1" dirty="0">
                <a:solidFill>
                  <a:srgbClr val="00B050"/>
                </a:solidFill>
              </a:rPr>
              <a:t>Если в раю не будет лошадей.</a:t>
            </a:r>
          </a:p>
          <a:p>
            <a:endParaRPr lang="ru-RU" dirty="0"/>
          </a:p>
        </p:txBody>
      </p:sp>
      <p:pic>
        <p:nvPicPr>
          <p:cNvPr id="3074" name="Picture 2" descr="C:\Users\Админ\Downloads\шаблоны тпрезентаций\1694376_origina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99114" y="3645024"/>
            <a:ext cx="4176464" cy="278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7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effectLst>
                  <a:outerShdw blurRad="38100" dist="38100" dir="2700000" algn="tl">
                    <a:srgbClr val="000000">
                      <a:alpha val="43137"/>
                    </a:srgbClr>
                  </a:outerShdw>
                </a:effectLst>
              </a:rPr>
              <a:t>Народная мудрость</a:t>
            </a:r>
          </a:p>
        </p:txBody>
      </p:sp>
      <p:sp>
        <p:nvSpPr>
          <p:cNvPr id="3" name="Объект 2"/>
          <p:cNvSpPr>
            <a:spLocks noGrp="1"/>
          </p:cNvSpPr>
          <p:nvPr>
            <p:ph idx="1"/>
          </p:nvPr>
        </p:nvSpPr>
        <p:spPr>
          <a:xfrm>
            <a:off x="251520" y="1600200"/>
            <a:ext cx="8640960" cy="4525963"/>
          </a:xfrm>
        </p:spPr>
        <p:txBody>
          <a:bodyPr>
            <a:normAutofit/>
          </a:bodyPr>
          <a:lstStyle/>
          <a:p>
            <a:r>
              <a:rPr lang="ru-RU" sz="2800" b="1" dirty="0"/>
              <a:t>Казак дружбу соблюдает: в беде коня не покидает. </a:t>
            </a:r>
          </a:p>
          <a:p>
            <a:r>
              <a:rPr lang="ru-RU" sz="2800" b="1" dirty="0"/>
              <a:t>Не вини коня, вини дорогу. </a:t>
            </a:r>
          </a:p>
          <a:p>
            <a:r>
              <a:rPr lang="ru-RU" sz="2800" b="1" dirty="0"/>
              <a:t>Казак с конём и ночью и днём.  </a:t>
            </a:r>
          </a:p>
          <a:p>
            <a:r>
              <a:rPr lang="ru-RU" sz="2800" b="1" dirty="0"/>
              <a:t>Коня и казака не разделяют, вместе живут и вместе умирают. </a:t>
            </a:r>
          </a:p>
        </p:txBody>
      </p:sp>
      <p:pic>
        <p:nvPicPr>
          <p:cNvPr id="4" name="Picture 3" descr="C:\Users\Админ\Downloads\шаблоны тпрезентаций\конь.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3848" y="3789040"/>
            <a:ext cx="3951847" cy="2729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60648"/>
            <a:ext cx="2602632" cy="1143000"/>
          </a:xfrm>
        </p:spPr>
        <p:txBody>
          <a:bodyPr>
            <a:normAutofit/>
          </a:bodyPr>
          <a:lstStyle/>
          <a:p>
            <a:r>
              <a:rPr lang="ru-RU" sz="2000" b="1" dirty="0">
                <a:solidFill>
                  <a:schemeClr val="bg1"/>
                </a:solidFill>
              </a:rPr>
              <a:t>В </a:t>
            </a:r>
            <a:r>
              <a:rPr lang="ru-RU" sz="2000" b="1" u="sng" dirty="0">
                <a:solidFill>
                  <a:schemeClr val="bg1"/>
                </a:solidFill>
                <a:effectLst>
                  <a:outerShdw blurRad="38100" dist="38100" dir="2700000" algn="tl">
                    <a:srgbClr val="000000">
                      <a:alpha val="43137"/>
                    </a:srgbClr>
                  </a:outerShdw>
                </a:effectLst>
              </a:rPr>
              <a:t>3 года </a:t>
            </a:r>
            <a:r>
              <a:rPr lang="ru-RU" sz="2000" b="1" dirty="0">
                <a:solidFill>
                  <a:schemeClr val="bg1"/>
                </a:solidFill>
              </a:rPr>
              <a:t>казачата свободно сидели на лошади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474255713"/>
              </p:ext>
            </p:extLst>
          </p:nvPr>
        </p:nvGraphicFramePr>
        <p:xfrm>
          <a:off x="251520" y="188640"/>
          <a:ext cx="2952327" cy="2304256"/>
        </p:xfrm>
        <a:graphic>
          <a:graphicData uri="http://schemas.openxmlformats.org/drawingml/2006/table">
            <a:tbl>
              <a:tblPr firstRow="1" bandRow="1">
                <a:tableStyleId>{5C22544A-7EE6-4342-B048-85BDC9FD1C3A}</a:tableStyleId>
              </a:tblPr>
              <a:tblGrid>
                <a:gridCol w="2952327">
                  <a:extLst>
                    <a:ext uri="{9D8B030D-6E8A-4147-A177-3AD203B41FA5}">
                      <a16:colId xmlns:a16="http://schemas.microsoft.com/office/drawing/2014/main" val="20000"/>
                    </a:ext>
                  </a:extLst>
                </a:gridCol>
              </a:tblGrid>
              <a:tr h="2304256">
                <a:tc>
                  <a:txBody>
                    <a:bodyPr/>
                    <a:lstStyle/>
                    <a:p>
                      <a:r>
                        <a:rPr lang="ru-RU" dirty="0"/>
                        <a:t>Едва казачонку исполнялся </a:t>
                      </a:r>
                      <a:r>
                        <a:rPr lang="ru-RU" u="sng" dirty="0">
                          <a:effectLst>
                            <a:outerShdw blurRad="38100" dist="38100" dir="2700000" algn="tl">
                              <a:srgbClr val="000000">
                                <a:alpha val="43137"/>
                              </a:srgbClr>
                            </a:outerShdw>
                          </a:effectLst>
                        </a:rPr>
                        <a:t>1 год</a:t>
                      </a:r>
                      <a:r>
                        <a:rPr lang="ru-RU" dirty="0"/>
                        <a:t>, его вели к первому причастию. Впервые его одного сажали на коня, надевали на него отцовскую шашку, отец брал коня по уздцы и проводил его по двору. </a:t>
                      </a:r>
                    </a:p>
                  </a:txBody>
                  <a:tcPr/>
                </a:tc>
                <a:extLst>
                  <a:ext uri="{0D108BD9-81ED-4DB2-BD59-A6C34878D82A}">
                    <a16:rowId xmlns:a16="http://schemas.microsoft.com/office/drawing/2014/main" val="10000"/>
                  </a:ext>
                </a:extLst>
              </a:tr>
            </a:tbl>
          </a:graphicData>
        </a:graphic>
      </p:graphicFrame>
      <p:pic>
        <p:nvPicPr>
          <p:cNvPr id="3074" name="Picture 2" descr="C:\Users\Админ\Downloads\шаблоны тпрезентаций\конб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2708920"/>
            <a:ext cx="2998787" cy="235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7" name="Picture 5" descr="C:\Users\Админ\Downloads\шаблоны тпрезентаций\ко.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50075" y="116632"/>
            <a:ext cx="3050889" cy="1712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Таблица 5"/>
          <p:cNvGraphicFramePr>
            <a:graphicFrameLocks noGrp="1"/>
          </p:cNvGraphicFramePr>
          <p:nvPr>
            <p:extLst>
              <p:ext uri="{D42A27DB-BD31-4B8C-83A1-F6EECF244321}">
                <p14:modId xmlns:p14="http://schemas.microsoft.com/office/powerpoint/2010/main" val="3163721657"/>
              </p:ext>
            </p:extLst>
          </p:nvPr>
        </p:nvGraphicFramePr>
        <p:xfrm>
          <a:off x="3524260" y="1988840"/>
          <a:ext cx="5512235" cy="720080"/>
        </p:xfrm>
        <a:graphic>
          <a:graphicData uri="http://schemas.openxmlformats.org/drawingml/2006/table">
            <a:tbl>
              <a:tblPr firstRow="1" bandRow="1">
                <a:tableStyleId>{5C22544A-7EE6-4342-B048-85BDC9FD1C3A}</a:tableStyleId>
              </a:tblPr>
              <a:tblGrid>
                <a:gridCol w="5512235">
                  <a:extLst>
                    <a:ext uri="{9D8B030D-6E8A-4147-A177-3AD203B41FA5}">
                      <a16:colId xmlns:a16="http://schemas.microsoft.com/office/drawing/2014/main" val="20000"/>
                    </a:ext>
                  </a:extLst>
                </a:gridCol>
              </a:tblGrid>
              <a:tr h="720080">
                <a:tc>
                  <a:txBody>
                    <a:bodyPr/>
                    <a:lstStyle/>
                    <a:p>
                      <a:r>
                        <a:rPr lang="ru-RU" dirty="0"/>
                        <a:t>В </a:t>
                      </a:r>
                      <a:r>
                        <a:rPr lang="ru-RU" u="sng" dirty="0">
                          <a:effectLst>
                            <a:outerShdw blurRad="38100" dist="38100" dir="2700000" algn="tl">
                              <a:srgbClr val="000000">
                                <a:alpha val="43137"/>
                              </a:srgbClr>
                            </a:outerShdw>
                          </a:effectLst>
                        </a:rPr>
                        <a:t>10 лет </a:t>
                      </a:r>
                      <a:r>
                        <a:rPr lang="ru-RU" dirty="0"/>
                        <a:t>- подростки могли гонять коней на водопой, запрячь и распрячь лошадь, пасти коней в ночном</a:t>
                      </a:r>
                    </a:p>
                  </a:txBody>
                  <a:tcPr/>
                </a:tc>
                <a:extLst>
                  <a:ext uri="{0D108BD9-81ED-4DB2-BD59-A6C34878D82A}">
                    <a16:rowId xmlns:a16="http://schemas.microsoft.com/office/drawing/2014/main" val="10000"/>
                  </a:ext>
                </a:extLst>
              </a:tr>
            </a:tbl>
          </a:graphicData>
        </a:graphic>
      </p:graphicFrame>
      <p:pic>
        <p:nvPicPr>
          <p:cNvPr id="3078" name="Picture 6" descr="C:\Users\Админ\Downloads\шаблоны тпрезентаций\0_aa3e3_dfe1182f_L.jpe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91880" y="2832472"/>
            <a:ext cx="3563246" cy="235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9" name="Picture 7" descr="C:\Users\Админ\Downloads\шаблоны тпрезентаций\images (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44208" y="4022460"/>
            <a:ext cx="2480089" cy="196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7" name="Таблица 6"/>
          <p:cNvGraphicFramePr>
            <a:graphicFrameLocks noGrp="1"/>
          </p:cNvGraphicFramePr>
          <p:nvPr>
            <p:extLst>
              <p:ext uri="{D42A27DB-BD31-4B8C-83A1-F6EECF244321}">
                <p14:modId xmlns:p14="http://schemas.microsoft.com/office/powerpoint/2010/main" val="4275501566"/>
              </p:ext>
            </p:extLst>
          </p:nvPr>
        </p:nvGraphicFramePr>
        <p:xfrm>
          <a:off x="281786" y="5517232"/>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ru-RU" dirty="0"/>
                        <a:t>В </a:t>
                      </a:r>
                      <a:r>
                        <a:rPr lang="ru-RU" u="sng" dirty="0">
                          <a:effectLst>
                            <a:outerShdw blurRad="38100" dist="38100" dir="2700000" algn="tl">
                              <a:srgbClr val="000000">
                                <a:alpha val="43137"/>
                              </a:srgbClr>
                            </a:outerShdw>
                          </a:effectLst>
                        </a:rPr>
                        <a:t>12 лет </a:t>
                      </a:r>
                      <a:r>
                        <a:rPr lang="ru-RU" dirty="0"/>
                        <a:t>они гарцевали на лошадях, ориентировались на местности, оказывали первую медицинскую помощь.</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484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Админ\Downloads\шаблоны тпрезентаций\Sluzhba_kazakov.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90" y="3906015"/>
            <a:ext cx="4295974" cy="284718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58959032"/>
              </p:ext>
            </p:extLst>
          </p:nvPr>
        </p:nvGraphicFramePr>
        <p:xfrm>
          <a:off x="373158" y="260648"/>
          <a:ext cx="3838802" cy="914400"/>
        </p:xfrm>
        <a:graphic>
          <a:graphicData uri="http://schemas.openxmlformats.org/drawingml/2006/table">
            <a:tbl>
              <a:tblPr firstRow="1" bandRow="1">
                <a:tableStyleId>{5C22544A-7EE6-4342-B048-85BDC9FD1C3A}</a:tableStyleId>
              </a:tblPr>
              <a:tblGrid>
                <a:gridCol w="3838802">
                  <a:extLst>
                    <a:ext uri="{9D8B030D-6E8A-4147-A177-3AD203B41FA5}">
                      <a16:colId xmlns:a16="http://schemas.microsoft.com/office/drawing/2014/main" val="20000"/>
                    </a:ext>
                  </a:extLst>
                </a:gridCol>
              </a:tblGrid>
              <a:tr h="370840">
                <a:tc>
                  <a:txBody>
                    <a:bodyPr/>
                    <a:lstStyle/>
                    <a:p>
                      <a:r>
                        <a:rPr lang="ru-RU" u="sng" dirty="0">
                          <a:effectLst>
                            <a:outerShdw blurRad="38100" dist="38100" dir="2700000" algn="tl">
                              <a:srgbClr val="000000">
                                <a:alpha val="43137"/>
                              </a:srgbClr>
                            </a:outerShdw>
                          </a:effectLst>
                        </a:rPr>
                        <a:t>14-15 летние </a:t>
                      </a:r>
                      <a:r>
                        <a:rPr lang="ru-RU" dirty="0"/>
                        <a:t>подростки могли преодолевать на скаку препятствия, рубить лозу, вести огонь</a:t>
                      </a:r>
                    </a:p>
                  </a:txBody>
                  <a:tcPr/>
                </a:tc>
                <a:extLst>
                  <a:ext uri="{0D108BD9-81ED-4DB2-BD59-A6C34878D82A}">
                    <a16:rowId xmlns:a16="http://schemas.microsoft.com/office/drawing/2014/main" val="10000"/>
                  </a:ext>
                </a:extLst>
              </a:tr>
            </a:tbl>
          </a:graphicData>
        </a:graphic>
      </p:graphicFrame>
      <p:pic>
        <p:nvPicPr>
          <p:cNvPr id="4098" name="Picture 2" descr="C:\Users\Админ\Downloads\шаблоны тпрезентаций\__DUB001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1340768"/>
            <a:ext cx="3816424" cy="2484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p14="http://schemas.microsoft.com/office/powerpoint/2010/main" val="1897673056"/>
              </p:ext>
            </p:extLst>
          </p:nvPr>
        </p:nvGraphicFramePr>
        <p:xfrm>
          <a:off x="4572000" y="404664"/>
          <a:ext cx="4320480" cy="936104"/>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tblGrid>
              <a:tr h="936104">
                <a:tc>
                  <a:txBody>
                    <a:bodyPr/>
                    <a:lstStyle/>
                    <a:p>
                      <a:r>
                        <a:rPr lang="ru-RU" dirty="0"/>
                        <a:t>С </a:t>
                      </a:r>
                      <a:r>
                        <a:rPr lang="ru-RU" u="sng" dirty="0">
                          <a:effectLst>
                            <a:outerShdw blurRad="38100" dist="38100" dir="2700000" algn="tl">
                              <a:srgbClr val="000000">
                                <a:alpha val="43137"/>
                              </a:srgbClr>
                            </a:outerShdw>
                          </a:effectLst>
                        </a:rPr>
                        <a:t>17 лет </a:t>
                      </a:r>
                      <a:r>
                        <a:rPr lang="ru-RU" dirty="0"/>
                        <a:t>казак назывался малолетка. Он принимал участие в скачках, стрельбе в цель на скаку, рубке лазы и т.д.</a:t>
                      </a:r>
                    </a:p>
                  </a:txBody>
                  <a:tcPr/>
                </a:tc>
                <a:extLst>
                  <a:ext uri="{0D108BD9-81ED-4DB2-BD59-A6C34878D82A}">
                    <a16:rowId xmlns:a16="http://schemas.microsoft.com/office/drawing/2014/main" val="10000"/>
                  </a:ext>
                </a:extLst>
              </a:tr>
            </a:tbl>
          </a:graphicData>
        </a:graphic>
      </p:graphicFrame>
      <p:pic>
        <p:nvPicPr>
          <p:cNvPr id="4102" name="Picture 6" descr="C:\Users\Админ\Downloads\шаблоны тпрезентаций\inx960x64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4008" y="1484784"/>
            <a:ext cx="4320480"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Таблица 5"/>
          <p:cNvGraphicFramePr>
            <a:graphicFrameLocks noGrp="1"/>
          </p:cNvGraphicFramePr>
          <p:nvPr>
            <p:extLst>
              <p:ext uri="{D42A27DB-BD31-4B8C-83A1-F6EECF244321}">
                <p14:modId xmlns:p14="http://schemas.microsoft.com/office/powerpoint/2010/main" val="3390442436"/>
              </p:ext>
            </p:extLst>
          </p:nvPr>
        </p:nvGraphicFramePr>
        <p:xfrm>
          <a:off x="510554" y="3906015"/>
          <a:ext cx="3586388" cy="640080"/>
        </p:xfrm>
        <a:graphic>
          <a:graphicData uri="http://schemas.openxmlformats.org/drawingml/2006/table">
            <a:tbl>
              <a:tblPr firstRow="1" bandRow="1">
                <a:tableStyleId>{5C22544A-7EE6-4342-B048-85BDC9FD1C3A}</a:tableStyleId>
              </a:tblPr>
              <a:tblGrid>
                <a:gridCol w="3586388">
                  <a:extLst>
                    <a:ext uri="{9D8B030D-6E8A-4147-A177-3AD203B41FA5}">
                      <a16:colId xmlns:a16="http://schemas.microsoft.com/office/drawing/2014/main" val="20000"/>
                    </a:ext>
                  </a:extLst>
                </a:gridCol>
              </a:tblGrid>
              <a:tr h="591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bg1"/>
                          </a:solidFill>
                        </a:rPr>
                        <a:t>С </a:t>
                      </a:r>
                      <a:r>
                        <a:rPr lang="ru-RU" sz="1800" b="1" u="sng" dirty="0">
                          <a:solidFill>
                            <a:schemeClr val="bg1"/>
                          </a:solidFill>
                          <a:effectLst>
                            <a:outerShdw blurRad="38100" dist="38100" dir="2700000" algn="tl">
                              <a:srgbClr val="000000">
                                <a:alpha val="43137"/>
                              </a:srgbClr>
                            </a:outerShdw>
                          </a:effectLst>
                        </a:rPr>
                        <a:t>18-летнего</a:t>
                      </a:r>
                      <a:r>
                        <a:rPr lang="ru-RU" sz="1800" b="1" dirty="0">
                          <a:solidFill>
                            <a:schemeClr val="bg1"/>
                          </a:solidFill>
                        </a:rPr>
                        <a:t> возраста начиналась служба казака.</a:t>
                      </a:r>
                    </a:p>
                  </a:txBody>
                  <a:tcPr/>
                </a:tc>
                <a:extLst>
                  <a:ext uri="{0D108BD9-81ED-4DB2-BD59-A6C34878D82A}">
                    <a16:rowId xmlns:a16="http://schemas.microsoft.com/office/drawing/2014/main" val="10000"/>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376565595"/>
              </p:ext>
            </p:extLst>
          </p:nvPr>
        </p:nvGraphicFramePr>
        <p:xfrm>
          <a:off x="5292080" y="5009567"/>
          <a:ext cx="3408040" cy="640080"/>
        </p:xfrm>
        <a:graphic>
          <a:graphicData uri="http://schemas.openxmlformats.org/drawingml/2006/table">
            <a:tbl>
              <a:tblPr firstRow="1" bandRow="1">
                <a:tableStyleId>{5C22544A-7EE6-4342-B048-85BDC9FD1C3A}</a:tableStyleId>
              </a:tblPr>
              <a:tblGrid>
                <a:gridCol w="3408040">
                  <a:extLst>
                    <a:ext uri="{9D8B030D-6E8A-4147-A177-3AD203B41FA5}">
                      <a16:colId xmlns:a16="http://schemas.microsoft.com/office/drawing/2014/main" val="20000"/>
                    </a:ext>
                  </a:extLst>
                </a:gridCol>
              </a:tblGrid>
              <a:tr h="591557">
                <a:tc>
                  <a:txBody>
                    <a:bodyPr/>
                    <a:lstStyle/>
                    <a:p>
                      <a:r>
                        <a:rPr lang="ru-RU" dirty="0"/>
                        <a:t>В </a:t>
                      </a:r>
                      <a:r>
                        <a:rPr lang="ru-RU" u="sng" dirty="0">
                          <a:effectLst>
                            <a:outerShdw blurRad="38100" dist="38100" dir="2700000" algn="tl">
                              <a:srgbClr val="000000">
                                <a:alpha val="43137"/>
                              </a:srgbClr>
                            </a:outerShdw>
                          </a:effectLst>
                        </a:rPr>
                        <a:t>19 лет </a:t>
                      </a:r>
                      <a:r>
                        <a:rPr lang="ru-RU" dirty="0"/>
                        <a:t>– казак приводился к присяге на верность службе.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6738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a:solidFill>
                  <a:schemeClr val="bg1"/>
                </a:solidFill>
                <a:effectLst>
                  <a:outerShdw blurRad="38100" dist="38100" dir="2700000" algn="tl">
                    <a:srgbClr val="000000">
                      <a:alpha val="43137"/>
                    </a:srgbClr>
                  </a:outerShdw>
                </a:effectLst>
              </a:rPr>
              <a:t>Аллюр</a:t>
            </a:r>
            <a:r>
              <a:rPr lang="ru-RU" b="1" dirty="0">
                <a:solidFill>
                  <a:schemeClr val="bg1"/>
                </a:solidFill>
              </a:rPr>
              <a:t>- способ передвижения лошади. </a:t>
            </a:r>
          </a:p>
        </p:txBody>
      </p:sp>
      <p:sp>
        <p:nvSpPr>
          <p:cNvPr id="3" name="Объект 2"/>
          <p:cNvSpPr>
            <a:spLocks noGrp="1"/>
          </p:cNvSpPr>
          <p:nvPr>
            <p:ph idx="1"/>
          </p:nvPr>
        </p:nvSpPr>
        <p:spPr/>
        <p:txBody>
          <a:bodyPr>
            <a:normAutofit/>
          </a:bodyPr>
          <a:lstStyle/>
          <a:p>
            <a:pPr marL="0" indent="0" algn="ctr">
              <a:buNone/>
            </a:pPr>
            <a:r>
              <a:rPr lang="ru-RU" b="1" dirty="0">
                <a:solidFill>
                  <a:srgbClr val="FF0000"/>
                </a:solidFill>
              </a:rPr>
              <a:t>Аллюр</a:t>
            </a:r>
            <a:r>
              <a:rPr lang="ru-RU" dirty="0"/>
              <a:t> </a:t>
            </a:r>
          </a:p>
          <a:p>
            <a:pPr marL="0" indent="0">
              <a:buNone/>
            </a:pPr>
            <a:r>
              <a:rPr lang="ru-RU" dirty="0"/>
              <a:t>       </a:t>
            </a:r>
            <a:r>
              <a:rPr lang="ru-RU" i="1" dirty="0"/>
              <a:t>естественный</a:t>
            </a:r>
            <a:r>
              <a:rPr lang="ru-RU" dirty="0"/>
              <a:t>              </a:t>
            </a:r>
            <a:r>
              <a:rPr lang="ru-RU" i="1" dirty="0"/>
              <a:t>искусственный </a:t>
            </a:r>
          </a:p>
          <a:p>
            <a:pPr marL="0" indent="0">
              <a:buNone/>
            </a:pPr>
            <a:r>
              <a:rPr lang="ru-RU" dirty="0"/>
              <a:t>Естественный аллюр :</a:t>
            </a:r>
          </a:p>
          <a:p>
            <a:pPr marL="0" indent="0">
              <a:buNone/>
            </a:pPr>
            <a:r>
              <a:rPr lang="ru-RU" b="1" dirty="0"/>
              <a:t>Шаг</a:t>
            </a:r>
            <a:r>
              <a:rPr lang="ru-RU" dirty="0"/>
              <a:t>- самый медленный. Скорость 4-6 км. </a:t>
            </a:r>
            <a:r>
              <a:rPr lang="ru-RU" b="1" dirty="0"/>
              <a:t>Рысь</a:t>
            </a:r>
            <a:r>
              <a:rPr lang="ru-RU" dirty="0"/>
              <a:t>- ускоренный аллюр. Скорость 45-48 км. </a:t>
            </a:r>
            <a:r>
              <a:rPr lang="ru-RU" b="1" dirty="0"/>
              <a:t>Галоп</a:t>
            </a:r>
            <a:r>
              <a:rPr lang="ru-RU" dirty="0"/>
              <a:t> – самый быстрый аллюр от 50 до 70 км. </a:t>
            </a:r>
          </a:p>
        </p:txBody>
      </p:sp>
      <p:sp>
        <p:nvSpPr>
          <p:cNvPr id="6" name="Стрелка вниз 5"/>
          <p:cNvSpPr/>
          <p:nvPr/>
        </p:nvSpPr>
        <p:spPr>
          <a:xfrm rot="2864366">
            <a:off x="4117929" y="2035620"/>
            <a:ext cx="229916" cy="673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rot="18856923">
            <a:off x="4634424" y="2029747"/>
            <a:ext cx="229916" cy="673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11560" y="5157192"/>
            <a:ext cx="8208912" cy="1077218"/>
          </a:xfrm>
          <a:prstGeom prst="rect">
            <a:avLst/>
          </a:prstGeom>
        </p:spPr>
        <p:txBody>
          <a:bodyPr wrap="square">
            <a:spAutoFit/>
          </a:bodyPr>
          <a:lstStyle/>
          <a:p>
            <a:r>
              <a:rPr lang="ru-RU" sz="3200" b="1" dirty="0"/>
              <a:t>Джигитовка</a:t>
            </a:r>
            <a:r>
              <a:rPr lang="ru-RU" sz="3200" dirty="0"/>
              <a:t>-искусство управления конём. Первичная цель:  выжить в бою.</a:t>
            </a:r>
          </a:p>
        </p:txBody>
      </p:sp>
    </p:spTree>
    <p:extLst>
      <p:ext uri="{BB962C8B-B14F-4D97-AF65-F5344CB8AC3E}">
        <p14:creationId xmlns:p14="http://schemas.microsoft.com/office/powerpoint/2010/main" val="41318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91693946"/>
              </p:ext>
            </p:extLst>
          </p:nvPr>
        </p:nvGraphicFramePr>
        <p:xfrm>
          <a:off x="179512" y="188640"/>
          <a:ext cx="4752528" cy="6446520"/>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20000"/>
                    </a:ext>
                  </a:extLst>
                </a:gridCol>
              </a:tblGrid>
              <a:tr h="6334512">
                <a:tc>
                  <a:txBody>
                    <a:bodyPr/>
                    <a:lstStyle/>
                    <a:p>
                      <a:pPr>
                        <a:lnSpc>
                          <a:spcPct val="105000"/>
                        </a:lnSpc>
                        <a:spcAft>
                          <a:spcPts val="0"/>
                        </a:spcAft>
                      </a:pPr>
                      <a:r>
                        <a:rPr lang="ru-RU" sz="2000" i="1" dirty="0">
                          <a:effectLst/>
                          <a:latin typeface="Times New Roman"/>
                          <a:ea typeface="Times New Roman"/>
                        </a:rPr>
                        <a:t>  У кубанцев перед выездом из дома на войну коня казаку подводила жена, держа повод в подоле платья. Она вначале кланялась в ноги коню, чтобы уберег всадника, а затем родителям, чтобы непрестанно читали молитвы о спасении воина.  По старому обычаю, она передавала повод, приговаривая: «На этом коне уезжаешь, казак, на этом коне и домой возвращайся с победой». Приняв повод, только после этого казак обнимал и целовал жену, детей, а нередко и внучат, садился в седло, снимал папаху, осенял себя крестным знамением, привставал на стремена, взглянув на свой курень, быстро уезжал к месту сбора. Тоже повторялось после возвращения казака с войны (боя) на свое подворье.</a:t>
                      </a:r>
                      <a:endParaRPr lang="ru-RU" sz="2000" dirty="0">
                        <a:effectLst/>
                        <a:latin typeface="Arial"/>
                        <a:ea typeface="Times New Roman"/>
                      </a:endParaRPr>
                    </a:p>
                    <a:p>
                      <a:endParaRPr lang="ru-RU" dirty="0"/>
                    </a:p>
                  </a:txBody>
                  <a:tcP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476672"/>
            <a:ext cx="387940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95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5976" y="4117853"/>
            <a:ext cx="321865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0112" y="2132856"/>
            <a:ext cx="3347864"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875383126"/>
              </p:ext>
            </p:extLst>
          </p:nvPr>
        </p:nvGraphicFramePr>
        <p:xfrm>
          <a:off x="251520" y="393010"/>
          <a:ext cx="3816424" cy="5976664"/>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5976664">
                <a:tc>
                  <a:txBody>
                    <a:bodyPr/>
                    <a:lstStyle/>
                    <a:p>
                      <a:pPr algn="l">
                        <a:lnSpc>
                          <a:spcPct val="105000"/>
                        </a:lnSpc>
                        <a:spcAft>
                          <a:spcPts val="0"/>
                        </a:spcAft>
                      </a:pPr>
                      <a:r>
                        <a:rPr lang="ru-RU" sz="1800" i="1" dirty="0">
                          <a:effectLst/>
                          <a:latin typeface="Times New Roman"/>
                          <a:ea typeface="Times New Roman"/>
                        </a:rPr>
                        <a:t>  </a:t>
                      </a:r>
                      <a:r>
                        <a:rPr lang="ru-RU" sz="2000" i="1" dirty="0">
                          <a:effectLst/>
                          <a:latin typeface="Times New Roman"/>
                          <a:ea typeface="Times New Roman"/>
                        </a:rPr>
                        <a:t>Если в бою казак был ранен и падал, то конь всегда останавливался, подходил к нему, трогал его лицо губами и, даже если не получал команды от хозяина, опускался рядом, чтобы раненый мог забраться на него хотя бы поперек седла. Так верный товарищ выносил казака из боя, спасая от неминуемой гибели. Если конь был ранен на поле боя, то казак его пристреливал, чтобы не мучился. У казаков такой обычай .</a:t>
                      </a:r>
                      <a:r>
                        <a:rPr lang="ru-RU" sz="2000" dirty="0">
                          <a:effectLst/>
                          <a:latin typeface="Arial"/>
                          <a:ea typeface="Times New Roman"/>
                        </a:rPr>
                        <a:t> </a:t>
                      </a:r>
                      <a:r>
                        <a:rPr lang="ru-RU" sz="2000" i="1" dirty="0">
                          <a:effectLst/>
                          <a:latin typeface="Times New Roman"/>
                          <a:ea typeface="Times New Roman"/>
                        </a:rPr>
                        <a:t>Гибель боевого коня приравнивалась к гибели верного друга. </a:t>
                      </a:r>
                      <a:endParaRPr lang="ru-RU" sz="2000" dirty="0">
                        <a:effectLst/>
                        <a:latin typeface="Arial"/>
                        <a:ea typeface="Times New Roman"/>
                      </a:endParaRPr>
                    </a:p>
                  </a:txBody>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5976" y="260648"/>
            <a:ext cx="3456384"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25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gpreview?key=6a183991c3fbb62d&amp;mb=imgdb_preview_8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5759" y="447939"/>
            <a:ext cx="3946199" cy="2753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im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23908" y="447940"/>
            <a:ext cx="4199515" cy="2753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1" descr="imgpreview?key=47ac356fb2e24190&amp;mb=imgdb_preview_47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777" y="3544724"/>
            <a:ext cx="3980181" cy="2950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Админ\Downloads\шаблоны тпрезентаций\1997250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30957" y="3544724"/>
            <a:ext cx="4292225" cy="2862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23329850"/>
      </p:ext>
    </p:extLst>
  </p:cSld>
  <p:clrMapOvr>
    <a:masterClrMapping/>
  </p:clrMapOvr>
</p:sld>
</file>

<file path=ppt/theme/theme1.xml><?xml version="1.0" encoding="utf-8"?>
<a:theme xmlns:a="http://schemas.openxmlformats.org/drawingml/2006/main" name="floral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floral4</Template>
  <TotalTime>488</TotalTime>
  <Words>755</Words>
  <Application>Microsoft Office PowerPoint</Application>
  <PresentationFormat>Экран (4:3)</PresentationFormat>
  <Paragraphs>47</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Century Gothic</vt:lpstr>
      <vt:lpstr>Times New Roman</vt:lpstr>
      <vt:lpstr>Wingdings 2</vt:lpstr>
      <vt:lpstr>floral4</vt:lpstr>
      <vt:lpstr>          Презентация к занятию кружка        «Традиционная  культура кубанского казачества»                                    на тему                    </vt:lpstr>
      <vt:lpstr>Тема: « Казачий конь»</vt:lpstr>
      <vt:lpstr>Народная мудрость</vt:lpstr>
      <vt:lpstr>В 3 года казачата свободно сидели на лошади</vt:lpstr>
      <vt:lpstr>Презентация PowerPoint</vt:lpstr>
      <vt:lpstr>Аллюр- способ передвижения лошади. </vt:lpstr>
      <vt:lpstr>Презентация PowerPoint</vt:lpstr>
      <vt:lpstr>Презентация PowerPoint</vt:lpstr>
      <vt:lpstr>Презентация PowerPoint</vt:lpstr>
      <vt:lpstr>Иппотерапия – метод реабилитации с помощью лошади.</vt:lpstr>
      <vt:lpstr>          Викторина «Наш друг»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занятию кружка        «Традиционная  культура кубанского казачества»                           на тему</dc:title>
  <dc:creator>Админ</dc:creator>
  <cp:lastModifiedBy>Админ</cp:lastModifiedBy>
  <cp:revision>25</cp:revision>
  <dcterms:created xsi:type="dcterms:W3CDTF">2018-08-02T17:58:36Z</dcterms:created>
  <dcterms:modified xsi:type="dcterms:W3CDTF">2023-05-05T19:47:08Z</dcterms:modified>
</cp:coreProperties>
</file>