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761149-F6EE-478D-A1ED-186B30971AE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7D9B1E-43E0-41CE-835C-CC97A82853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12776"/>
            <a:ext cx="6400800" cy="17419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1E16BA"/>
                </a:solidFill>
                <a:ea typeface="Batang" pitchFamily="18" charset="-127"/>
              </a:rPr>
              <a:t>Интегрированный</a:t>
            </a:r>
            <a:r>
              <a:rPr lang="ru-RU" b="1" dirty="0">
                <a:solidFill>
                  <a:srgbClr val="1E16BA"/>
                </a:solidFill>
                <a:ea typeface="Batang" pitchFamily="18" charset="-127"/>
              </a:rPr>
              <a:t> </a:t>
            </a:r>
            <a:br>
              <a:rPr lang="ru-RU" b="1" dirty="0">
                <a:solidFill>
                  <a:srgbClr val="1E16BA"/>
                </a:solidFill>
                <a:ea typeface="Batang" pitchFamily="18" charset="-127"/>
              </a:rPr>
            </a:br>
            <a:r>
              <a:rPr lang="ru-RU" b="1" dirty="0">
                <a:solidFill>
                  <a:srgbClr val="1E16BA"/>
                </a:solidFill>
                <a:ea typeface="Batang" pitchFamily="18" charset="-127"/>
              </a:rPr>
              <a:t>урок русского языка и литературы </a:t>
            </a:r>
            <a:br>
              <a:rPr lang="ru-RU" b="1" dirty="0">
                <a:solidFill>
                  <a:srgbClr val="1E16BA"/>
                </a:solidFill>
                <a:ea typeface="Batang" pitchFamily="18" charset="-127"/>
              </a:rPr>
            </a:br>
            <a:r>
              <a:rPr lang="ru-RU" b="1" dirty="0">
                <a:solidFill>
                  <a:srgbClr val="1E16BA"/>
                </a:solidFill>
                <a:ea typeface="Batang" pitchFamily="18" charset="-127"/>
              </a:rPr>
              <a:t>в 7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984776" cy="237626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«Цветная музыка стиха…»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1E16BA"/>
                </a:solidFill>
                <a:latin typeface="Monotype Corsiva" pitchFamily="66" charset="0"/>
              </a:rPr>
              <a:t>Учитель русского языка и литературы МБОУ ООШ №11  Стаценко Татьяна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725809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632848" cy="685800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b="1" cap="none" dirty="0">
                <a:solidFill>
                  <a:srgbClr val="1E16BA"/>
                </a:solidFill>
                <a:latin typeface="Monotype Corsiva" pitchFamily="66" charset="0"/>
              </a:rPr>
              <a:t>В. Суриков. «Утро стрелецкой казни»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2254267"/>
            <a:ext cx="6013067" cy="34789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8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400800" cy="685800"/>
          </a:xfrm>
          <a:solidFill>
            <a:srgbClr val="FF0000"/>
          </a:solidFill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  Р  А  В  Н  И  Т  Е: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0148">
            <a:off x="4520241" y="2326109"/>
            <a:ext cx="4702096" cy="365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9314">
            <a:off x="-83936" y="2145833"/>
            <a:ext cx="5268148" cy="332274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7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E16BA"/>
                </a:solidFill>
                <a:latin typeface="Monotype Corsiva" pitchFamily="66" charset="0"/>
              </a:rPr>
              <a:t>Найти определения: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</a:rPr>
              <a:t>Звукопись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</a:rPr>
              <a:t> аллитерация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</a:rPr>
              <a:t> ассонанс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E16BA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632848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Проанализировать стихотворение С. Есенина «Отговорила роща золотая…» с помощью </a:t>
            </a:r>
            <a:r>
              <a:rPr lang="ru-RU" sz="2400" b="1" dirty="0" err="1">
                <a:solidFill>
                  <a:srgbClr val="C00000"/>
                </a:solidFill>
              </a:rPr>
              <a:t>цвето</a:t>
            </a:r>
            <a:r>
              <a:rPr lang="ru-RU" sz="2400" b="1" dirty="0">
                <a:solidFill>
                  <a:srgbClr val="C00000"/>
                </a:solidFill>
              </a:rPr>
              <a:t>-звукового анализа. Как цветом показано настроение поэта?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Совпадает ли ваше восприятие стихотворения с цветовой ассоциацией?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Найти в словаре литературоведческих терминов определения звукописи, аллитерации и ассонанса</a:t>
            </a:r>
          </a:p>
        </p:txBody>
      </p:sp>
    </p:spTree>
    <p:extLst>
      <p:ext uri="{BB962C8B-B14F-4D97-AF65-F5344CB8AC3E}">
        <p14:creationId xmlns:p14="http://schemas.microsoft.com/office/powerpoint/2010/main" val="388639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92888" cy="1360512"/>
          </a:xfrm>
        </p:spPr>
        <p:txBody>
          <a:bodyPr>
            <a:normAutofit/>
          </a:bodyPr>
          <a:lstStyle/>
          <a:p>
            <a:r>
              <a:rPr lang="ru-RU" dirty="0"/>
              <a:t>Спасибо за урок</a:t>
            </a:r>
            <a:br>
              <a:rPr lang="ru-RU" dirty="0"/>
            </a:b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475" b="-1"/>
          <a:stretch/>
        </p:blipFill>
        <p:spPr bwMode="auto">
          <a:xfrm>
            <a:off x="-175254" y="2379306"/>
            <a:ext cx="4532650" cy="559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67" y="-175972"/>
            <a:ext cx="3760812" cy="376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-171400"/>
            <a:ext cx="5644828" cy="423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05673"/>
            <a:ext cx="49247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0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224736" cy="1224136"/>
          </a:xfrm>
        </p:spPr>
        <p:txBody>
          <a:bodyPr>
            <a:noAutofit/>
          </a:bodyPr>
          <a:lstStyle/>
          <a:p>
            <a:pPr algn="r"/>
            <a:endParaRPr lang="ru-RU" sz="2400" b="1" cap="none" dirty="0">
              <a:solidFill>
                <a:srgbClr val="1E16BA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spc="3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Верь в звук слов: смысл тайн в них.</a:t>
            </a:r>
          </a:p>
          <a:p>
            <a:pPr algn="just"/>
            <a:r>
              <a:rPr lang="ru-RU" sz="3600" b="1" spc="3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						(</a:t>
            </a:r>
            <a:r>
              <a:rPr lang="ru-RU" sz="3600" b="1" spc="300" dirty="0" err="1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В.Брюсов</a:t>
            </a:r>
            <a:r>
              <a:rPr lang="ru-RU" sz="3600" b="1" spc="300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3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0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Program Files\Microsoft Office\MEDIA\CAGCAT10\j0300840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001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6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295400"/>
            <a:ext cx="4392488" cy="685800"/>
          </a:xfr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Эксперимент</a:t>
            </a:r>
          </a:p>
        </p:txBody>
      </p:sp>
      <p:pic>
        <p:nvPicPr>
          <p:cNvPr id="614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574202" cy="20195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708920"/>
            <a:ext cx="6400800" cy="3048001"/>
          </a:xfr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красный </a:t>
            </a:r>
          </a:p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черный </a:t>
            </a:r>
          </a:p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синий </a:t>
            </a:r>
          </a:p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желтый </a:t>
            </a:r>
          </a:p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зеленый </a:t>
            </a:r>
          </a:p>
          <a:p>
            <a:r>
              <a:rPr lang="ru-RU" sz="2100" b="1" dirty="0">
                <a:solidFill>
                  <a:srgbClr val="1E16BA"/>
                </a:solidFill>
                <a:cs typeface="Aharoni" pitchFamily="2" charset="-79"/>
              </a:rPr>
              <a:t>Белый</a:t>
            </a:r>
          </a:p>
          <a:p>
            <a:pPr indent="0">
              <a:buNone/>
            </a:pPr>
            <a:r>
              <a:rPr lang="ru-RU" sz="3500" b="1" dirty="0">
                <a:solidFill>
                  <a:srgbClr val="FF0000"/>
                </a:solidFill>
                <a:cs typeface="Aharoni" pitchFamily="2" charset="-79"/>
              </a:rPr>
              <a:t>Е 	О	Ы	У	И	А</a:t>
            </a:r>
            <a:r>
              <a:rPr lang="ru-RU" b="1" dirty="0">
                <a:solidFill>
                  <a:srgbClr val="1E16BA"/>
                </a:solidFill>
                <a:cs typeface="Aharoni" pitchFamily="2" charset="-79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64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66058"/>
            <a:ext cx="9144000" cy="782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63367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 – густо красный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Я – ярко-красный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 – светло-желтый или белый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Е – зеленый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Ё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– желто-зеленый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Э – зеленоватый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И – синий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Й – синеватый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 – темно-синий, сине-зеленый, лиловый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Ю – голубоватый, сиреневый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Ы – мрачный темно-коричневый, черный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 – темно-красный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04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128792" cy="685800"/>
          </a:xfrm>
        </p:spPr>
        <p:txBody>
          <a:bodyPr>
            <a:noAutofit/>
          </a:bodyPr>
          <a:lstStyle/>
          <a:p>
            <a:r>
              <a:rPr lang="ru-RU" sz="2800" b="1" cap="none" dirty="0">
                <a:solidFill>
                  <a:srgbClr val="1E16BA"/>
                </a:solidFill>
                <a:latin typeface="Monotype Corsiva" pitchFamily="66" charset="0"/>
              </a:rPr>
              <a:t>А. Тарковский. «Петровские казни»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Передо мною плаха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На площади встает,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Червонная рубаха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Забыться не дает.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			По лугу волю славить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			С косой идет косарь.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			Идет Москву кровавить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			Московский государь.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2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74042"/>
            <a:ext cx="8928992" cy="69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074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237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Batang</vt:lpstr>
      <vt:lpstr>Aharoni</vt:lpstr>
      <vt:lpstr>Arial</vt:lpstr>
      <vt:lpstr>Arial Black</vt:lpstr>
      <vt:lpstr>Calibri</vt:lpstr>
      <vt:lpstr>Constantia</vt:lpstr>
      <vt:lpstr>Garamond</vt:lpstr>
      <vt:lpstr>Monotype Corsiva</vt:lpstr>
      <vt:lpstr>Times New Roman</vt:lpstr>
      <vt:lpstr>Wingdings</vt:lpstr>
      <vt:lpstr>Кутюр</vt:lpstr>
      <vt:lpstr>Интегрированный  урок русского языка и литературы  в 7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</vt:lpstr>
      <vt:lpstr>Презентация PowerPoint</vt:lpstr>
      <vt:lpstr>А. Тарковский. «Петровские казни»</vt:lpstr>
      <vt:lpstr>Презентация PowerPoint</vt:lpstr>
      <vt:lpstr>В. Суриков. «Утро стрелецкой казни»</vt:lpstr>
      <vt:lpstr>С  Р  А  В  Н  И  Т  Е:</vt:lpstr>
      <vt:lpstr>Найти определения:</vt:lpstr>
      <vt:lpstr>Домашнее задание</vt:lpstr>
      <vt:lpstr>Спасибо за урок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 урок русского языка и литературы  в 7 классе</dc:title>
  <dc:creator>andrey</dc:creator>
  <cp:lastModifiedBy>Админ</cp:lastModifiedBy>
  <cp:revision>22</cp:revision>
  <dcterms:created xsi:type="dcterms:W3CDTF">2014-02-17T18:53:59Z</dcterms:created>
  <dcterms:modified xsi:type="dcterms:W3CDTF">2023-05-05T18:17:15Z</dcterms:modified>
</cp:coreProperties>
</file>